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4"/>
  </p:notesMasterIdLst>
  <p:sldIdLst>
    <p:sldId id="257" r:id="rId2"/>
    <p:sldId id="286" r:id="rId3"/>
    <p:sldId id="287" r:id="rId4"/>
    <p:sldId id="289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</p:sldIdLst>
  <p:sldSz cx="9144000" cy="6858000" type="screen4x3"/>
  <p:notesSz cx="6858000" cy="9144000"/>
  <p:defaultTextStyle>
    <a:defPPr>
      <a:defRPr lang="ca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noProof="0" smtClean="0"/>
              <a:t>Haga clic para modificar el estilo de texto del patrón</a:t>
            </a:r>
          </a:p>
          <a:p>
            <a:pPr lvl="1"/>
            <a:r>
              <a:rPr lang="ca-ES" noProof="0" smtClean="0"/>
              <a:t>Segundo nivel</a:t>
            </a:r>
          </a:p>
          <a:p>
            <a:pPr lvl="2"/>
            <a:r>
              <a:rPr lang="ca-ES" noProof="0" smtClean="0"/>
              <a:t>Tercer nivel</a:t>
            </a:r>
          </a:p>
          <a:p>
            <a:pPr lvl="3"/>
            <a:r>
              <a:rPr lang="ca-ES" noProof="0" smtClean="0"/>
              <a:t>Cuarto nivel</a:t>
            </a:r>
          </a:p>
          <a:p>
            <a:pPr lvl="4"/>
            <a:r>
              <a:rPr lang="ca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E1DCEF7-62BC-4B18-9F32-2578DCBEE105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3F08B3-97AA-419F-A20B-46846FE85085}" type="slidenum">
              <a:rPr lang="ca-ES"/>
              <a:pPr/>
              <a:t>1</a:t>
            </a:fld>
            <a:endParaRPr lang="ca-E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455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ca-ES"/>
              <a:t>Haga clic para cambiar el estilo de título	</a:t>
            </a:r>
          </a:p>
        </p:txBody>
      </p:sp>
      <p:sp>
        <p:nvSpPr>
          <p:cNvPr id="1455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ca-ES"/>
              <a:t>Haga clic para modificar el estilo de subtítulo del patrón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52C9F6-8B67-409B-9026-9DB3DCCFC385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10D32-2970-40B6-A152-4A0F716C1D75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AD6DF-1521-4057-9BED-61E551015B24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124BE-377C-4A43-B273-D31E01B7E35D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0D54D-0EB8-4BED-9D5C-D1E60BC3FC9D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E2CB4-F594-4A39-AFE8-AC3E133BA6C3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32F2A-B706-46BF-9A86-1EAB1D8CB6EC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20F36-BE3A-40B8-AD56-6F463662AAFB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F146B-D878-433D-991E-EC3B27BA71B0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4E5FF-BAA9-45E0-9C9B-550A0360A488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7ECA2-500E-4BDD-9592-C30A1980D640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331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1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1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1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1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2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3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es-E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4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4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5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6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7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8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39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0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1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2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3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4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5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6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7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8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49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0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1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52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353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3D6687-22A2-48BB-87B5-E97E753CD136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  <p:sp>
        <p:nvSpPr>
          <p:cNvPr id="1353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353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1353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smtClean="0"/>
              <a:t>Haga clic para modificar el estilo de texto del patrón</a:t>
            </a:r>
          </a:p>
          <a:p>
            <a:pPr lvl="1"/>
            <a:r>
              <a:rPr lang="ca-ES" smtClean="0"/>
              <a:t>Segundo nivel</a:t>
            </a:r>
          </a:p>
          <a:p>
            <a:pPr lvl="2"/>
            <a:r>
              <a:rPr lang="ca-ES" smtClean="0"/>
              <a:t>Tercer nivel</a:t>
            </a:r>
          </a:p>
          <a:p>
            <a:pPr lvl="3"/>
            <a:r>
              <a:rPr lang="ca-ES" smtClean="0"/>
              <a:t>Cuarto nivel</a:t>
            </a:r>
          </a:p>
          <a:p>
            <a:pPr lvl="4"/>
            <a:r>
              <a:rPr lang="ca-ES" smtClean="0"/>
              <a:t>Quinto nivel</a:t>
            </a:r>
          </a:p>
        </p:txBody>
      </p:sp>
      <p:sp>
        <p:nvSpPr>
          <p:cNvPr id="1353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a-ES" smtClean="0"/>
              <a:t>Haga clic para cambiar el estilo de título	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708275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ca-ES" sz="4000" b="1" dirty="0" smtClean="0"/>
              <a:t/>
            </a:r>
            <a:br>
              <a:rPr lang="ca-ES" sz="4000" b="1" dirty="0" smtClean="0"/>
            </a:br>
            <a:r>
              <a:rPr lang="ca-ES" sz="4000" b="1" dirty="0" smtClean="0"/>
              <a:t/>
            </a:r>
            <a:br>
              <a:rPr lang="ca-ES" sz="4000" b="1" dirty="0" smtClean="0"/>
            </a:br>
            <a:r>
              <a:rPr lang="ca-ES" sz="4000" b="1" dirty="0" smtClean="0"/>
              <a:t/>
            </a:r>
            <a:br>
              <a:rPr lang="ca-ES" sz="4000" b="1" dirty="0" smtClean="0"/>
            </a:br>
            <a:r>
              <a:rPr lang="ca-ES" sz="4000" b="1" dirty="0" smtClean="0"/>
              <a:t/>
            </a:r>
            <a:br>
              <a:rPr lang="ca-ES" sz="4000" b="1" dirty="0" smtClean="0"/>
            </a:br>
            <a:r>
              <a:rPr lang="ca-ES" sz="4000" b="1" dirty="0" smtClean="0"/>
              <a:t>La </a:t>
            </a:r>
            <a:r>
              <a:rPr lang="ca-ES" sz="4000" b="1" dirty="0" err="1" smtClean="0"/>
              <a:t>responsabilidad</a:t>
            </a:r>
            <a:r>
              <a:rPr lang="ca-ES" sz="4000" b="1" dirty="0" smtClean="0"/>
              <a:t> </a:t>
            </a:r>
            <a:r>
              <a:rPr lang="ca-ES" sz="4000" b="1" dirty="0" err="1" smtClean="0"/>
              <a:t>parental</a:t>
            </a:r>
            <a:r>
              <a:rPr lang="ca-ES" sz="4000" b="1" dirty="0" smtClean="0"/>
              <a:t> en </a:t>
            </a:r>
            <a:r>
              <a:rPr lang="ca-ES" sz="4000" b="1" dirty="0" err="1" smtClean="0"/>
              <a:t>DIPr</a:t>
            </a:r>
            <a:r>
              <a:rPr lang="ca-ES" sz="4000" b="1" dirty="0" smtClean="0"/>
              <a:t> y </a:t>
            </a:r>
            <a:r>
              <a:rPr lang="ca-ES" sz="4000" b="1" dirty="0" err="1" smtClean="0"/>
              <a:t>Derecho</a:t>
            </a:r>
            <a:r>
              <a:rPr lang="ca-ES" sz="4000" b="1" dirty="0" smtClean="0"/>
              <a:t> </a:t>
            </a:r>
            <a:r>
              <a:rPr lang="ca-ES" sz="4000" b="1" dirty="0" err="1" smtClean="0"/>
              <a:t>comparado</a:t>
            </a:r>
            <a:endParaRPr lang="ca-ES" sz="4800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292600"/>
            <a:ext cx="6400800" cy="766763"/>
          </a:xfrm>
        </p:spPr>
        <p:txBody>
          <a:bodyPr/>
          <a:lstStyle/>
          <a:p>
            <a:pPr eaLnBrk="1" hangingPunct="1">
              <a:defRPr/>
            </a:pPr>
            <a:endParaRPr lang="ca-ES" sz="2000" dirty="0" smtClean="0"/>
          </a:p>
          <a:p>
            <a:pPr eaLnBrk="1" hangingPunct="1">
              <a:defRPr/>
            </a:pPr>
            <a:r>
              <a:rPr lang="ca-ES" sz="2000" dirty="0" smtClean="0"/>
              <a:t>Prof. Dra. Cristina González </a:t>
            </a:r>
            <a:r>
              <a:rPr lang="ca-ES" sz="2000" dirty="0" err="1" smtClean="0"/>
              <a:t>Beilfuss</a:t>
            </a:r>
            <a:endParaRPr lang="ca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Residencia alternada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Sin acuerdo  por orden de la autoridad competente si se corresponde con el interés superior del niño- Francia, Bélgica, Inglaterra</a:t>
            </a:r>
          </a:p>
          <a:p>
            <a:endParaRPr lang="es-ES_tradnl" dirty="0" smtClean="0"/>
          </a:p>
          <a:p>
            <a:r>
              <a:rPr lang="es-ES_tradnl" dirty="0" smtClean="0"/>
              <a:t>Cómo determinar el interés superior del niño?</a:t>
            </a:r>
          </a:p>
          <a:p>
            <a:r>
              <a:rPr lang="es-ES_tradnl" dirty="0" smtClean="0"/>
              <a:t>“ </a:t>
            </a:r>
            <a:r>
              <a:rPr lang="es-ES_tradnl" dirty="0" err="1" smtClean="0"/>
              <a:t>Shared</a:t>
            </a:r>
            <a:r>
              <a:rPr lang="es-ES_tradnl" dirty="0" smtClean="0"/>
              <a:t> </a:t>
            </a:r>
            <a:r>
              <a:rPr lang="es-ES_tradnl" dirty="0" err="1" smtClean="0"/>
              <a:t>residence</a:t>
            </a:r>
            <a:r>
              <a:rPr lang="es-ES_tradnl" dirty="0" smtClean="0"/>
              <a:t>, </a:t>
            </a:r>
            <a:r>
              <a:rPr lang="es-ES_tradnl" dirty="0" err="1" smtClean="0"/>
              <a:t>divided</a:t>
            </a:r>
            <a:r>
              <a:rPr lang="es-ES_tradnl" dirty="0" smtClean="0"/>
              <a:t> </a:t>
            </a:r>
            <a:r>
              <a:rPr lang="es-ES_tradnl" dirty="0" err="1" smtClean="0"/>
              <a:t>child</a:t>
            </a:r>
            <a:r>
              <a:rPr lang="es-ES_tradnl" dirty="0" smtClean="0"/>
              <a:t>”.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Residencia alternada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Principio 3.21 Principios CEFL</a:t>
            </a:r>
          </a:p>
          <a:p>
            <a:pPr>
              <a:buNone/>
            </a:pPr>
            <a:r>
              <a:rPr lang="es-ES_tradnl" dirty="0" smtClean="0"/>
              <a:t>	lista de factores:</a:t>
            </a:r>
          </a:p>
          <a:p>
            <a:pPr>
              <a:buFont typeface="Wingdings" pitchFamily="2" charset="2"/>
              <a:buChar char="v"/>
            </a:pPr>
            <a:r>
              <a:rPr lang="es-ES_tradnl" sz="2800" dirty="0" smtClean="0"/>
              <a:t>edad y opinión del niño</a:t>
            </a:r>
          </a:p>
          <a:p>
            <a:pPr>
              <a:buFont typeface="Wingdings" pitchFamily="2" charset="2"/>
              <a:buChar char="v"/>
            </a:pPr>
            <a:r>
              <a:rPr lang="es-ES_tradnl" sz="2800" dirty="0" smtClean="0"/>
              <a:t>derecho del niño a mantener relaciones personales con ambos</a:t>
            </a:r>
          </a:p>
          <a:p>
            <a:pPr>
              <a:buFont typeface="Wingdings" pitchFamily="2" charset="2"/>
              <a:buChar char="v"/>
            </a:pPr>
            <a:r>
              <a:rPr lang="es-ES_tradnl" sz="2800" dirty="0" smtClean="0"/>
              <a:t>capacidad y voluntad de cooperación 	de los progenitores</a:t>
            </a:r>
          </a:p>
          <a:p>
            <a:pPr>
              <a:buFont typeface="Wingdings" pitchFamily="2" charset="2"/>
              <a:buChar char="v"/>
            </a:pPr>
            <a:r>
              <a:rPr lang="es-ES_tradnl" sz="2800" dirty="0" smtClean="0"/>
              <a:t>situación personal de ambos progenitores</a:t>
            </a:r>
          </a:p>
          <a:p>
            <a:pPr>
              <a:buFont typeface="Wingdings" pitchFamily="2" charset="2"/>
              <a:buChar char="v"/>
            </a:pPr>
            <a:r>
              <a:rPr lang="es-ES_tradnl" sz="2800" dirty="0" smtClean="0"/>
              <a:t>distancias geográficas y facilidades de acceso</a:t>
            </a:r>
            <a:endParaRPr lang="es-E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Reubicación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 Cambio del lugar de residencia del niño</a:t>
            </a:r>
          </a:p>
          <a:p>
            <a:r>
              <a:rPr lang="es-ES_tradnl" dirty="0" smtClean="0"/>
              <a:t>Relación con la sustracción de menores</a:t>
            </a:r>
          </a:p>
          <a:p>
            <a:r>
              <a:rPr lang="es-ES_tradnl" dirty="0" smtClean="0"/>
              <a:t>Cambio licito</a:t>
            </a:r>
          </a:p>
          <a:p>
            <a:pPr>
              <a:buNone/>
            </a:pPr>
            <a:r>
              <a:rPr lang="es-ES_tradnl" dirty="0" smtClean="0"/>
              <a:t>		Criterios para autorizarlo o denegarlo</a:t>
            </a:r>
          </a:p>
          <a:p>
            <a:pPr>
              <a:buNone/>
            </a:pPr>
            <a:r>
              <a:rPr lang="es-ES_tradnl" dirty="0" smtClean="0"/>
              <a:t>	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 concepto de responsabilidad parental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Font typeface="Wingdings" pitchFamily="2" charset="2"/>
              <a:buChar char="v"/>
            </a:pPr>
            <a:r>
              <a:rPr lang="es-ES_tradnl" dirty="0" smtClean="0"/>
              <a:t> Concepto superador de los conceptos jurídicos nacionales</a:t>
            </a:r>
          </a:p>
          <a:p>
            <a:pPr>
              <a:buNone/>
            </a:pPr>
            <a:endParaRPr lang="es-ES_tradnl" dirty="0" smtClean="0"/>
          </a:p>
          <a:p>
            <a:pPr>
              <a:buFont typeface="Wingdings" pitchFamily="2" charset="2"/>
              <a:buChar char="v"/>
            </a:pPr>
            <a:r>
              <a:rPr lang="es-ES_tradnl" dirty="0" smtClean="0"/>
              <a:t>No se define en los instrumentos internacionales como el Reglamento 2201/2003 ni el Convenio de La Haya de 1996.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El concepto de responsabilidad parental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_tradnl" dirty="0" smtClean="0"/>
              <a:t> Libro blanco del Consejo de Europa – Principios sobre el establecimiento y las consecuencias jurídicas de la filiación (2002)</a:t>
            </a:r>
          </a:p>
          <a:p>
            <a:pPr>
              <a:buFont typeface="Wingdings" pitchFamily="2" charset="2"/>
              <a:buChar char="v"/>
            </a:pPr>
            <a:r>
              <a:rPr lang="es-ES_tradnl" dirty="0" smtClean="0"/>
              <a:t>Principios de la Comisión Europea de Derecho de familia (2007)</a:t>
            </a:r>
          </a:p>
          <a:p>
            <a:pPr>
              <a:buNone/>
            </a:pPr>
            <a:r>
              <a:rPr lang="es-ES_tradnl" dirty="0" smtClean="0"/>
              <a:t>		“ conjunto de derechos y deberes destinados a promover y salvaguardar el bienestar del niño”. 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Cuestiones a examinar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Análisis funcional</a:t>
            </a:r>
          </a:p>
          <a:p>
            <a:pPr lvl="1"/>
            <a:r>
              <a:rPr lang="es-ES_tradnl" dirty="0" smtClean="0"/>
              <a:t>Cuestiones a examinar</a:t>
            </a:r>
          </a:p>
          <a:p>
            <a:pPr lvl="1">
              <a:buNone/>
            </a:pPr>
            <a:endParaRPr lang="es-ES_tradnl" dirty="0" smtClean="0"/>
          </a:p>
          <a:p>
            <a:pPr lvl="2"/>
            <a:r>
              <a:rPr lang="es-ES_tradnl" dirty="0" smtClean="0"/>
              <a:t>Derechos del padre del hijo extramatrimonial</a:t>
            </a:r>
          </a:p>
          <a:p>
            <a:pPr lvl="2"/>
            <a:r>
              <a:rPr lang="es-ES_tradnl" dirty="0" smtClean="0"/>
              <a:t>Situación jurídica de los titulares de la responsabilidad  que no viven juntos</a:t>
            </a:r>
          </a:p>
          <a:p>
            <a:pPr lvl="2"/>
            <a:r>
              <a:rPr lang="es-ES_tradnl" dirty="0" smtClean="0"/>
              <a:t>Derecho a  determinar el lugar de residencia del niño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s-ES_tradnl" sz="3600" dirty="0" smtClean="0"/>
              <a:t/>
            </a:r>
            <a:br>
              <a:rPr lang="es-ES_tradnl" sz="3600" dirty="0" smtClean="0"/>
            </a:br>
            <a:r>
              <a:rPr lang="es-ES_tradnl" sz="3600" dirty="0" smtClean="0"/>
              <a:t>Derechos del padre del hijo extramatrimonial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Convenio de La Haya de 1996-art. 16</a:t>
            </a:r>
          </a:p>
          <a:p>
            <a:pPr lvl="1"/>
            <a:r>
              <a:rPr lang="es-ES_tradnl" dirty="0" smtClean="0"/>
              <a:t>Atribución o extinción de pleno derecho de la responsabilidad parental- ley de la residencia habitual</a:t>
            </a:r>
          </a:p>
          <a:p>
            <a:pPr lvl="1">
              <a:buNone/>
            </a:pPr>
            <a:r>
              <a:rPr lang="es-ES_tradnl" dirty="0" smtClean="0"/>
              <a:t>Derecho comparado</a:t>
            </a:r>
          </a:p>
          <a:p>
            <a:pPr lvl="1"/>
            <a:r>
              <a:rPr lang="es-ES_tradnl" dirty="0" smtClean="0"/>
              <a:t>Hijos matrimoniales-  ambos cónyuges son los titulares de la responsabilidad que ejercen conjuntamente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Derechos del padre del hijo extramatrimonial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Hijos extramatrimoniales- Austria, Dinamarca, Inglaterra y el </a:t>
            </a:r>
            <a:r>
              <a:rPr lang="es-ES_tradnl" dirty="0" err="1" smtClean="0"/>
              <a:t>Pais</a:t>
            </a:r>
            <a:r>
              <a:rPr lang="es-ES_tradnl" dirty="0" smtClean="0"/>
              <a:t> de Gales, Alemania, Irlanda, </a:t>
            </a:r>
            <a:r>
              <a:rPr lang="es-ES_tradnl" dirty="0" err="1" smtClean="0"/>
              <a:t>Paises</a:t>
            </a:r>
            <a:r>
              <a:rPr lang="es-ES_tradnl" dirty="0" smtClean="0"/>
              <a:t> Bajos, Suecia, Suiza</a:t>
            </a:r>
          </a:p>
          <a:p>
            <a:r>
              <a:rPr lang="es-ES_tradnl" dirty="0" smtClean="0"/>
              <a:t>Solo la madre es titular de la responsabilidad parental ex </a:t>
            </a:r>
            <a:r>
              <a:rPr lang="es-ES_tradnl" dirty="0" err="1" smtClean="0"/>
              <a:t>lege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Los derechos del padre son derivativos-</a:t>
            </a:r>
          </a:p>
          <a:p>
            <a:pPr lvl="1"/>
            <a:r>
              <a:rPr lang="es-ES_tradnl" dirty="0" smtClean="0"/>
              <a:t>Acuerdo </a:t>
            </a:r>
          </a:p>
          <a:p>
            <a:pPr lvl="1"/>
            <a:r>
              <a:rPr lang="es-ES_tradnl" dirty="0" smtClean="0"/>
              <a:t>Decisión de la autoridad competente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Los hijos de los titulares de la responsabilidad parental que no viven juntos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Cuestión: ¿con quien ha de vivir el niño?</a:t>
            </a:r>
          </a:p>
          <a:p>
            <a:pPr lvl="1"/>
            <a:r>
              <a:rPr lang="es-ES_tradnl" dirty="0" smtClean="0"/>
              <a:t>Principio de base: es decisión de los padres y corresponde a la autoridad competente dirimir los supuestos de desacuerdo</a:t>
            </a:r>
          </a:p>
          <a:p>
            <a:pPr lvl="1"/>
            <a:r>
              <a:rPr lang="es-ES_tradnl" dirty="0" smtClean="0"/>
              <a:t>Autoridad competente: art. 8 R. Bruselas II bis- autoridad del Estado de la residencia habitual.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dirty="0" smtClean="0"/>
              <a:t>Los hijos de los titulares de la responsabilidad parental que no viven juntos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Residencia alternada</a:t>
            </a:r>
          </a:p>
          <a:p>
            <a:pPr lvl="1"/>
            <a:r>
              <a:rPr lang="es-ES_tradnl" dirty="0" smtClean="0"/>
              <a:t>Hay sistemas jurídicos que no la permiten-  Bulgaria, Hungría, Dinamarca</a:t>
            </a:r>
          </a:p>
          <a:p>
            <a:pPr lvl="1"/>
            <a:r>
              <a:rPr lang="es-ES_tradnl" dirty="0" smtClean="0"/>
              <a:t>Otros en los que es posible pero raramente ocurre en la práctica-excepción</a:t>
            </a:r>
          </a:p>
          <a:p>
            <a:pPr lvl="1"/>
            <a:r>
              <a:rPr lang="es-ES_tradnl" dirty="0" smtClean="0"/>
              <a:t>Otros en los que se ha introducido o reforzado en los últimos tiempos- Suecia, Francia, Reino Unido- regla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dirty="0" smtClean="0"/>
              <a:t>Los hijos de los titulares de la responsabilidad parental que no viven juntos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Con acuerdo solo- Ej. Alemania, Países Bajos.</a:t>
            </a:r>
          </a:p>
          <a:p>
            <a:pPr>
              <a:buNone/>
            </a:pPr>
            <a:endParaRPr lang="es-ES_tradnl" dirty="0" smtClean="0"/>
          </a:p>
          <a:p>
            <a:r>
              <a:rPr lang="es-ES_tradnl" dirty="0" smtClean="0"/>
              <a:t>El acuerdo tiene que ser homologado por la autoridad competente y ha de corresponder al interés superior del niño.</a:t>
            </a:r>
          </a:p>
          <a:p>
            <a:endParaRPr lang="es-ES_tradnl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ntos digitales">
  <a:themeElements>
    <a:clrScheme name="Puntos digitale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Puntos digital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untos digitale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ntos digitale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ntos digitale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ntos digitale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275</TotalTime>
  <Words>433</Words>
  <Application>Microsoft Office PowerPoint</Application>
  <PresentationFormat>Presentación en pantalla (4:3)</PresentationFormat>
  <Paragraphs>66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Puntos digitales</vt:lpstr>
      <vt:lpstr>    La responsabilidad parental en DIPr y Derecho comparado</vt:lpstr>
      <vt:lpstr>El concepto de responsabilidad parental</vt:lpstr>
      <vt:lpstr>El concepto de responsabilidad parental</vt:lpstr>
      <vt:lpstr>Cuestiones a examinar</vt:lpstr>
      <vt:lpstr> Derechos del padre del hijo extramatrimonial </vt:lpstr>
      <vt:lpstr>Derechos del padre del hijo extramatrimonial</vt:lpstr>
      <vt:lpstr>Los hijos de los titulares de la responsabilidad parental que no viven juntos</vt:lpstr>
      <vt:lpstr>Los hijos de los titulares de la responsabilidad parental que no viven juntos</vt:lpstr>
      <vt:lpstr>Los hijos de los titulares de la responsabilidad parental que no viven juntos</vt:lpstr>
      <vt:lpstr>Residencia alternada</vt:lpstr>
      <vt:lpstr>Residencia alternada</vt:lpstr>
      <vt:lpstr>Reubicación</vt:lpstr>
    </vt:vector>
  </TitlesOfParts>
  <Company>Fundacio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Joan Queralt</dc:creator>
  <cp:lastModifiedBy>Esther Susin</cp:lastModifiedBy>
  <cp:revision>27</cp:revision>
  <dcterms:created xsi:type="dcterms:W3CDTF">2011-07-13T18:21:02Z</dcterms:created>
  <dcterms:modified xsi:type="dcterms:W3CDTF">2013-05-06T10:30:52Z</dcterms:modified>
</cp:coreProperties>
</file>